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8" r:id="rId3"/>
    <p:sldId id="272" r:id="rId4"/>
    <p:sldId id="259" r:id="rId5"/>
    <p:sldId id="257" r:id="rId6"/>
    <p:sldId id="262" r:id="rId7"/>
    <p:sldId id="260" r:id="rId8"/>
    <p:sldId id="273" r:id="rId9"/>
    <p:sldId id="275" r:id="rId10"/>
    <p:sldId id="264" r:id="rId11"/>
    <p:sldId id="276" r:id="rId12"/>
    <p:sldId id="267" r:id="rId13"/>
    <p:sldId id="277" r:id="rId14"/>
    <p:sldId id="274" r:id="rId15"/>
    <p:sldId id="279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47880D4E-55CA-4FAD-B4D0-ADDEF39D5569}">
          <p14:sldIdLst>
            <p14:sldId id="256"/>
            <p14:sldId id="278"/>
            <p14:sldId id="272"/>
            <p14:sldId id="259"/>
            <p14:sldId id="257"/>
            <p14:sldId id="262"/>
            <p14:sldId id="260"/>
            <p14:sldId id="273"/>
            <p14:sldId id="275"/>
            <p14:sldId id="264"/>
            <p14:sldId id="276"/>
            <p14:sldId id="267"/>
            <p14:sldId id="277"/>
            <p14:sldId id="274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6720F-D874-440D-ADAB-56FF3F1111E2}" type="datetimeFigureOut">
              <a:rPr lang="zh-TW" altLang="en-US" smtClean="0"/>
              <a:t>2023/5/1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D985D-016E-4A7C-9F36-0DB83158A8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989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FC99E8-D69C-4741-AA6F-4FB2D9500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065C81D-F92B-42D5-8FA1-4F7C63A80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4934B0-762D-49A6-983E-DF3F479EE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E5C4-2856-4242-8DAD-57CEA049B8E2}" type="datetime1">
              <a:rPr lang="zh-TW" altLang="en-US" smtClean="0"/>
              <a:t>2023/5/1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022708F-B115-43A6-A4BB-72A632DE8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4BB1B77-59E2-4413-880F-BA7BFA793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78B-0E0F-4801-AEED-3ADB30AE30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8344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4F0584-0DDB-4240-B2B0-01F9AC39E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FB8118C-5A4E-40B9-B688-693B1E8EB8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38CF670-695D-4070-A78A-28FEE472B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CB36-D887-49F7-AE78-F0ACA76E5E30}" type="datetime1">
              <a:rPr lang="zh-TW" altLang="en-US" smtClean="0"/>
              <a:t>2023/5/1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31ACA0B-D9DA-461B-A82F-24B9E0A9A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64DAC6C-2546-492D-9223-B53578C44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78B-0E0F-4801-AEED-3ADB30AE30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6624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C41AC8F-5FE7-43B4-A4AB-3990ED8414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553C274-B1CC-447F-9308-A126887027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D57C383-039A-4419-9AA8-BF8ECFCA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93DE-AFC2-4B96-9BB7-2AC522D54807}" type="datetime1">
              <a:rPr lang="zh-TW" altLang="en-US" smtClean="0"/>
              <a:t>2023/5/1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F1F7773-22FE-45B0-999A-F58C15E39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CA581F7-EEC6-4379-9265-0AD3A8DC4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78B-0E0F-4801-AEED-3ADB30AE30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924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E02B97-4BEC-4D81-BAE5-AE742ABAB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FCB262-0BB0-4564-9FCC-A38002583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65FB0D5-6436-462A-8F88-F240C5D03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4CEA-3916-4360-9270-FD4A1F7D2F86}" type="datetime1">
              <a:rPr lang="zh-TW" altLang="en-US" smtClean="0"/>
              <a:t>2023/5/1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9C22261-B5DF-40EC-8133-5C2B2EB70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852EA25-EC2F-4788-AFCB-0F5E511B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78B-0E0F-4801-AEED-3ADB30AE30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774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15A934-9435-4D14-884D-A95AB1336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97ED860-792E-4B26-9452-27E48034C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5733F4B-B79D-42F9-B8BD-637EE448C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A465-84B2-4E0B-ABDE-6AE77E2C752D}" type="datetime1">
              <a:rPr lang="zh-TW" altLang="en-US" smtClean="0"/>
              <a:t>2023/5/1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7F4CD44-6DA8-4B91-8B92-23AC01290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B75ED36-3696-4680-BAE2-94A871549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78B-0E0F-4801-AEED-3ADB30AE30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7463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0E5C51-B3E9-447D-A656-D1668BC76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591DBAD-5F47-4359-A961-1EB7A7D86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724FE7A-E129-418C-ADB4-1739FE186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88C524F-02AA-4094-8E38-65A77E7B9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DB88-B6BE-47CF-8C48-85505CD27DB7}" type="datetime1">
              <a:rPr lang="zh-TW" altLang="en-US" smtClean="0"/>
              <a:t>2023/5/1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142F14D-17DE-4A20-93CE-0F9BDC2B1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82531D3-4EE6-4C56-84DB-DCD85E792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78B-0E0F-4801-AEED-3ADB30AE30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681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51E31D-3824-4013-A512-6C42E9E49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7BF516F-1744-49BF-B012-A04C2ECFD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F5E668B-4096-4188-BD9E-1ABDD94EE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AFC6BB3-CD42-47EF-86CD-6E5D8B32D3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A958D3B-5901-4C2E-A846-BAC4EDD0D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CB5D98D-2446-41FE-B675-07DDEE410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D427-668E-4FFE-82B6-34D0601CBC99}" type="datetime1">
              <a:rPr lang="zh-TW" altLang="en-US" smtClean="0"/>
              <a:t>2023/5/1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E063AA5-54D9-4E44-B9F0-8A6A16319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54E44F6-7D91-4CA7-89B5-A069DF9AD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78B-0E0F-4801-AEED-3ADB30AE30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0795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E7B33A-3A36-4B4F-B8D3-D9502325D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DDB2D41-8AA6-4089-A28A-CF010E5ED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C8B6-F229-4741-BD4A-2857E5FF7673}" type="datetime1">
              <a:rPr lang="zh-TW" altLang="en-US" smtClean="0"/>
              <a:t>2023/5/1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8FE5A8D-FDA4-40D4-A771-6B7C17078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146078C-F266-4076-B8A8-F21A28AC8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78B-0E0F-4801-AEED-3ADB30AE30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9838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66835C6-7CA4-4F11-83D0-EE467A5EA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CD6A-B0D8-419B-9F41-049F4D1A8E5A}" type="datetime1">
              <a:rPr lang="zh-TW" altLang="en-US" smtClean="0"/>
              <a:t>2023/5/1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16A97F1-70EB-49F9-A0DC-9CE9E1C6A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7ED1C8A-CF6B-4D11-BA82-FD6AFAD4C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78B-0E0F-4801-AEED-3ADB30AE30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3653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FCB65C-6AF8-4B37-ADC0-6DEB8FCB7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C5411B-FBF5-454A-B37C-45804040B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A403F57-9630-46C6-B26D-786D060035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E170A8D-E3DE-4F90-B420-33C817749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1CAA-1728-45E0-B0D3-01D0E4E492A7}" type="datetime1">
              <a:rPr lang="zh-TW" altLang="en-US" smtClean="0"/>
              <a:t>2023/5/1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1141648-8690-4156-B183-18C2F2EBE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54E784B-3324-4BF2-B5AD-85699E8B7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78B-0E0F-4801-AEED-3ADB30AE30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405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21374F-002E-4460-A602-82D32D051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297929F-F441-4C3D-B009-1627CCA1B9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9D60F0A-C3ED-401C-950D-2485E7CDC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B8F39DF-EA43-43FE-9B5A-F7D89B679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D325-8725-4CD4-A58E-9C429F00400E}" type="datetime1">
              <a:rPr lang="zh-TW" altLang="en-US" smtClean="0"/>
              <a:t>2023/5/1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843E64C-15EE-4F47-8E6E-873018707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1624FA9-BE23-42BB-B562-38D5F5D5F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78B-0E0F-4801-AEED-3ADB30AE30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564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49ED744-6071-4A04-AA7B-FD769331B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991EFDD-429B-4140-B088-E664180D7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AD9555B-81B8-4DB9-B4E1-26984B3831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10346-4A9A-4B8F-B9B8-C07774168FB4}" type="datetime1">
              <a:rPr lang="zh-TW" altLang="en-US" smtClean="0"/>
              <a:t>2023/5/1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102E1D4-974F-4ABC-933D-E13E2C7687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EDCFB09-F51E-4763-A841-22C6DFCFC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6C78B-0E0F-4801-AEED-3ADB30AE30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536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jthuang.video.nccu.edu.tw/media/s/RymfvT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9E330A-C8EB-4CAB-BB0C-C05259289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7394" y="323714"/>
            <a:ext cx="9460992" cy="167430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zh-TW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經濟部投資審議委員會 </a:t>
            </a:r>
            <a:br>
              <a:rPr lang="en-US" altLang="zh-TW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zh-TW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年投資事業營運狀況調查表</a:t>
            </a:r>
            <a:endParaRPr lang="zh-TW" altLang="en-US" sz="5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BAA0CA8-2371-4538-BEBC-4E1830842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7394" y="3730470"/>
            <a:ext cx="8929878" cy="199580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zh-TW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若有任何填寫問題，歡迎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10:00~17:00</a:t>
            </a:r>
            <a:r>
              <a:rPr lang="zh-TW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（例假日除外）致電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02-29393091</a:t>
            </a:r>
            <a:r>
              <a:rPr lang="zh-TW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許先生（轉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51432</a:t>
            </a:r>
            <a:r>
              <a:rPr lang="zh-TW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）、張小姐（轉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51456</a:t>
            </a:r>
            <a:r>
              <a:rPr lang="zh-TW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）、林小姐（轉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51458</a:t>
            </a:r>
            <a:r>
              <a:rPr lang="zh-TW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），傳真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02-29387574</a:t>
            </a:r>
            <a:r>
              <a:rPr lang="zh-TW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或用電子郵件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moea1102@nccu.edu.tw</a:t>
            </a:r>
            <a:r>
              <a:rPr lang="zh-TW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與我們聯繫。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89DE89E-1506-4C7A-A436-309255FBF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78B-0E0F-4801-AEED-3ADB30AE30B0}" type="slidenum">
              <a:rPr lang="zh-TW" altLang="en-US" smtClean="0"/>
              <a:t>1</a:t>
            </a:fld>
            <a:endParaRPr lang="zh-TW" altLang="en-US" dirty="0"/>
          </a:p>
        </p:txBody>
      </p:sp>
      <p:sp>
        <p:nvSpPr>
          <p:cNvPr id="5" name="副標題 2">
            <a:extLst>
              <a:ext uri="{FF2B5EF4-FFF2-40B4-BE49-F238E27FC236}">
                <a16:creationId xmlns:a16="http://schemas.microsoft.com/office/drawing/2014/main" id="{6921A886-E75C-4C7F-9B8C-057262EF88A0}"/>
              </a:ext>
            </a:extLst>
          </p:cNvPr>
          <p:cNvSpPr txBox="1">
            <a:spLocks/>
          </p:cNvSpPr>
          <p:nvPr/>
        </p:nvSpPr>
        <p:spPr>
          <a:xfrm>
            <a:off x="1694688" y="5409439"/>
            <a:ext cx="9144000" cy="1317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0B6B2C6-7260-4594-A58E-C1F6B5CCC675}"/>
              </a:ext>
            </a:extLst>
          </p:cNvPr>
          <p:cNvSpPr txBox="1"/>
          <p:nvPr/>
        </p:nvSpPr>
        <p:spPr>
          <a:xfrm>
            <a:off x="3355848" y="5831026"/>
            <a:ext cx="6053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</a:rPr>
              <a:t>國立政治大學感謝您！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567C843-3DAD-4431-A6CD-C86E5EFB5FC1}"/>
              </a:ext>
            </a:extLst>
          </p:cNvPr>
          <p:cNvSpPr/>
          <p:nvPr/>
        </p:nvSpPr>
        <p:spPr>
          <a:xfrm>
            <a:off x="3128772" y="2333685"/>
            <a:ext cx="593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b="1" dirty="0">
                <a:solidFill>
                  <a:schemeClr val="accent6">
                    <a:lumMod val="75000"/>
                  </a:schemeClr>
                </a:solidFill>
              </a:rPr>
              <a:t>網頁問卷填寫手冊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93529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4D359135-09E1-4547-AD18-9B20DAD3C9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6" t="55636" r="3518" b="8522"/>
          <a:stretch/>
        </p:blipFill>
        <p:spPr>
          <a:xfrm>
            <a:off x="379429" y="1469323"/>
            <a:ext cx="11433142" cy="245803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2B20BFA-EA31-456E-84F5-017DE8A4515F}"/>
              </a:ext>
            </a:extLst>
          </p:cNvPr>
          <p:cNvSpPr/>
          <p:nvPr/>
        </p:nvSpPr>
        <p:spPr>
          <a:xfrm>
            <a:off x="4262482" y="1965960"/>
            <a:ext cx="3384222" cy="5200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C719E839-ED69-4CBF-AAA9-70BDCE4F0B3E}"/>
              </a:ext>
            </a:extLst>
          </p:cNvPr>
          <p:cNvSpPr txBox="1"/>
          <p:nvPr/>
        </p:nvSpPr>
        <p:spPr>
          <a:xfrm>
            <a:off x="559952" y="442274"/>
            <a:ext cx="106604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/>
            <a:r>
              <a:rPr lang="en-US" altLang="zh-TW" sz="2800" b="1" dirty="0">
                <a:solidFill>
                  <a:schemeClr val="accent1"/>
                </a:solidFill>
              </a:rPr>
              <a:t>5. </a:t>
            </a:r>
            <a:r>
              <a:rPr lang="zh-TW" altLang="en-US" sz="2800" b="1" dirty="0">
                <a:solidFill>
                  <a:schemeClr val="accent1"/>
                </a:solidFill>
              </a:rPr>
              <a:t>有</a:t>
            </a:r>
            <a:r>
              <a:rPr lang="en-US" altLang="zh-TW" sz="2800" b="1" dirty="0">
                <a:solidFill>
                  <a:srgbClr val="FF0000"/>
                </a:solidFill>
              </a:rPr>
              <a:t>Comment only when you choose an answer</a:t>
            </a:r>
            <a:r>
              <a:rPr lang="zh-TW" altLang="en-US" sz="2800" b="1" dirty="0">
                <a:solidFill>
                  <a:schemeClr val="accent1"/>
                </a:solidFill>
              </a:rPr>
              <a:t>，請選擇答案後並加以說明。在此例中請填寫數字，不能填文字。</a:t>
            </a:r>
          </a:p>
        </p:txBody>
      </p:sp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F8BA048F-7FBA-4221-8DD7-9EEFBDAEE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78B-0E0F-4801-AEED-3ADB30AE30B0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2757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0A4B3171-32CC-43D8-AC0D-00F46E4AFA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4" t="24020" r="4143" b="54285"/>
          <a:stretch/>
        </p:blipFill>
        <p:spPr>
          <a:xfrm>
            <a:off x="491764" y="1259162"/>
            <a:ext cx="11208471" cy="148786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2406E20-180A-4ECA-9F7C-8B5095B21E2D}"/>
              </a:ext>
            </a:extLst>
          </p:cNvPr>
          <p:cNvSpPr/>
          <p:nvPr/>
        </p:nvSpPr>
        <p:spPr>
          <a:xfrm>
            <a:off x="4337901" y="2000985"/>
            <a:ext cx="3384222" cy="7352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C719E839-ED69-4CBF-AAA9-70BDCE4F0B3E}"/>
              </a:ext>
            </a:extLst>
          </p:cNvPr>
          <p:cNvSpPr txBox="1"/>
          <p:nvPr/>
        </p:nvSpPr>
        <p:spPr>
          <a:xfrm>
            <a:off x="491764" y="195386"/>
            <a:ext cx="106604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/>
            <a:r>
              <a:rPr lang="en-US" altLang="zh-TW" sz="2800" b="1" dirty="0">
                <a:solidFill>
                  <a:schemeClr val="accent1"/>
                </a:solidFill>
              </a:rPr>
              <a:t>6. </a:t>
            </a:r>
            <a:r>
              <a:rPr lang="zh-TW" altLang="en-US" sz="2800" b="1" dirty="0">
                <a:solidFill>
                  <a:schemeClr val="accent1"/>
                </a:solidFill>
              </a:rPr>
              <a:t>有</a:t>
            </a:r>
            <a:r>
              <a:rPr lang="en-US" altLang="zh-TW" sz="2800" b="1" dirty="0">
                <a:solidFill>
                  <a:srgbClr val="FF0000"/>
                </a:solidFill>
              </a:rPr>
              <a:t>Only Numbers may be entered in these fields</a:t>
            </a:r>
            <a:r>
              <a:rPr lang="zh-TW" altLang="en-US" sz="2800" b="1" dirty="0">
                <a:solidFill>
                  <a:srgbClr val="FF0000"/>
                </a:solidFill>
              </a:rPr>
              <a:t>，</a:t>
            </a:r>
            <a:r>
              <a:rPr lang="zh-TW" altLang="en-US" sz="2800" b="1" dirty="0">
                <a:solidFill>
                  <a:schemeClr val="accent1"/>
                </a:solidFill>
              </a:rPr>
              <a:t>表示此處只能填寫數字（不能填文字），而且數字總和必須為</a:t>
            </a:r>
            <a:r>
              <a:rPr lang="en-US" altLang="zh-TW" sz="2800" b="1" dirty="0">
                <a:solidFill>
                  <a:schemeClr val="accent1"/>
                </a:solidFill>
              </a:rPr>
              <a:t>100</a:t>
            </a:r>
            <a:r>
              <a:rPr lang="zh-TW" altLang="en-US" sz="2800" b="1" dirty="0">
                <a:solidFill>
                  <a:schemeClr val="accent1"/>
                </a:solidFill>
              </a:rPr>
              <a:t>。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8E8C4307-FBC0-4234-9AA8-62DF074940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7" t="29416" r="4587" b="11684"/>
          <a:stretch/>
        </p:blipFill>
        <p:spPr>
          <a:xfrm>
            <a:off x="359789" y="2856695"/>
            <a:ext cx="11340446" cy="4039386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5C7C00B5-9069-4A77-90E6-D24B8A31311E}"/>
              </a:ext>
            </a:extLst>
          </p:cNvPr>
          <p:cNvSpPr/>
          <p:nvPr/>
        </p:nvSpPr>
        <p:spPr>
          <a:xfrm>
            <a:off x="491764" y="6443157"/>
            <a:ext cx="2260580" cy="4148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3CEE3EF-6DAA-451E-A5E6-2C1364265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78B-0E0F-4801-AEED-3ADB30AE30B0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7494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E311A6E-7B99-4CEA-8A58-D7D1E50CEB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5" t="33127" r="60025" b="13539"/>
          <a:stretch/>
        </p:blipFill>
        <p:spPr>
          <a:xfrm>
            <a:off x="3284776" y="953548"/>
            <a:ext cx="4430598" cy="36576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5D97958-18C7-470C-ACB0-CC27C0EE7748}"/>
              </a:ext>
            </a:extLst>
          </p:cNvPr>
          <p:cNvSpPr/>
          <p:nvPr/>
        </p:nvSpPr>
        <p:spPr>
          <a:xfrm>
            <a:off x="6232814" y="3192857"/>
            <a:ext cx="1348033" cy="9968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2A9E76B-CD0E-4947-84B9-5FB91F942B7E}"/>
              </a:ext>
            </a:extLst>
          </p:cNvPr>
          <p:cNvSpPr txBox="1"/>
          <p:nvPr/>
        </p:nvSpPr>
        <p:spPr>
          <a:xfrm>
            <a:off x="3658292" y="3429000"/>
            <a:ext cx="2437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accent1"/>
                </a:solidFill>
              </a:rPr>
              <a:t>題目會自動計算出總計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7AF3611-6158-4A46-A46F-96D5EC53AF2B}"/>
              </a:ext>
            </a:extLst>
          </p:cNvPr>
          <p:cNvSpPr txBox="1"/>
          <p:nvPr/>
        </p:nvSpPr>
        <p:spPr>
          <a:xfrm>
            <a:off x="2967655" y="4892826"/>
            <a:ext cx="54305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</a:rPr>
              <a:t>注意：每個空格都須填寫，不能空白，沒有的請填寫</a:t>
            </a:r>
            <a:r>
              <a:rPr lang="en-US" altLang="zh-TW" sz="2800" b="1" dirty="0">
                <a:solidFill>
                  <a:srgbClr val="FF0000"/>
                </a:solidFill>
              </a:rPr>
              <a:t>0</a:t>
            </a:r>
            <a:r>
              <a:rPr lang="zh-TW" altLang="en-US" sz="2800" b="1" dirty="0">
                <a:solidFill>
                  <a:srgbClr val="FF0000"/>
                </a:solidFill>
              </a:rPr>
              <a:t>。務必讓總計為</a:t>
            </a:r>
            <a:r>
              <a:rPr lang="en-US" altLang="zh-TW" sz="2800" b="1" dirty="0">
                <a:solidFill>
                  <a:srgbClr val="FF0000"/>
                </a:solidFill>
              </a:rPr>
              <a:t>100</a:t>
            </a:r>
            <a:r>
              <a:rPr lang="zh-TW" altLang="en-US" sz="2800" b="1" dirty="0">
                <a:solidFill>
                  <a:srgbClr val="FF0000"/>
                </a:solidFill>
              </a:rPr>
              <a:t>！</a:t>
            </a:r>
          </a:p>
        </p:txBody>
      </p:sp>
      <p:sp>
        <p:nvSpPr>
          <p:cNvPr id="15" name="投影片編號版面配置區 14">
            <a:extLst>
              <a:ext uri="{FF2B5EF4-FFF2-40B4-BE49-F238E27FC236}">
                <a16:creationId xmlns:a16="http://schemas.microsoft.com/office/drawing/2014/main" id="{90994658-C81B-413A-84C2-67F022DE4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78B-0E0F-4801-AEED-3ADB30AE30B0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7792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98D526B0-BF31-4E9E-80FC-1068058206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11" t="14158" r="64434" b="6391"/>
          <a:stretch/>
        </p:blipFill>
        <p:spPr>
          <a:xfrm>
            <a:off x="3197665" y="1199182"/>
            <a:ext cx="3883843" cy="544869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95293A8A-EAC8-4E7B-8155-4F5EFC4E3A5B}"/>
              </a:ext>
            </a:extLst>
          </p:cNvPr>
          <p:cNvSpPr/>
          <p:nvPr/>
        </p:nvSpPr>
        <p:spPr>
          <a:xfrm rot="5400000">
            <a:off x="2327996" y="2669721"/>
            <a:ext cx="2300988" cy="4336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F0185E3-DC26-4137-BF9C-9661E5D97023}"/>
              </a:ext>
            </a:extLst>
          </p:cNvPr>
          <p:cNvSpPr/>
          <p:nvPr/>
        </p:nvSpPr>
        <p:spPr>
          <a:xfrm rot="5400000">
            <a:off x="3059563" y="6016046"/>
            <a:ext cx="1071120" cy="3889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D9A2E67-4EB3-45AC-8F8E-52E5000DBCB7}"/>
              </a:ext>
            </a:extLst>
          </p:cNvPr>
          <p:cNvSpPr txBox="1"/>
          <p:nvPr/>
        </p:nvSpPr>
        <p:spPr>
          <a:xfrm>
            <a:off x="1692013" y="251720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chemeClr val="accent1"/>
                </a:solidFill>
              </a:rPr>
              <a:t>方格代表多選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F595E5A-6E70-49C0-AC98-4324D09FD238}"/>
              </a:ext>
            </a:extLst>
          </p:cNvPr>
          <p:cNvSpPr txBox="1"/>
          <p:nvPr/>
        </p:nvSpPr>
        <p:spPr>
          <a:xfrm>
            <a:off x="1808809" y="602583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chemeClr val="accent1"/>
                </a:solidFill>
              </a:rPr>
              <a:t>圓形代表單選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7E85F02-B3BE-4313-B131-4F0EFBCB112D}"/>
              </a:ext>
            </a:extLst>
          </p:cNvPr>
          <p:cNvSpPr txBox="1"/>
          <p:nvPr/>
        </p:nvSpPr>
        <p:spPr>
          <a:xfrm>
            <a:off x="555359" y="321168"/>
            <a:ext cx="10660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chemeClr val="accent1"/>
                </a:solidFill>
              </a:rPr>
              <a:t>7. </a:t>
            </a:r>
            <a:r>
              <a:rPr lang="zh-TW" altLang="en-US" sz="2800" b="1" dirty="0">
                <a:solidFill>
                  <a:schemeClr val="accent1"/>
                </a:solidFill>
              </a:rPr>
              <a:t>方格代表多選，圓形代表單選。</a:t>
            </a:r>
          </a:p>
        </p:txBody>
      </p:sp>
      <p:sp>
        <p:nvSpPr>
          <p:cNvPr id="16" name="投影片編號版面配置區 15">
            <a:extLst>
              <a:ext uri="{FF2B5EF4-FFF2-40B4-BE49-F238E27FC236}">
                <a16:creationId xmlns:a16="http://schemas.microsoft.com/office/drawing/2014/main" id="{F7F6292E-6A37-4701-B460-69B04C2B8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78B-0E0F-4801-AEED-3ADB30AE30B0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1955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DA01BB-7B12-463E-8AE2-B8EA3FAE0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973"/>
            <a:ext cx="10515600" cy="841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079500" indent="-1079500"/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</a:rPr>
              <a:t>四、建議事項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FB3770D-CDDF-430C-85A8-EA14697DF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89" y="1332563"/>
            <a:ext cx="10515600" cy="4684189"/>
          </a:xfrm>
        </p:spPr>
        <p:txBody>
          <a:bodyPr>
            <a:normAutofit/>
          </a:bodyPr>
          <a:lstStyle/>
          <a:p>
            <a:pPr marL="357188" indent="-357188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若擔心問卷儲存功能會失敗，建議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可嘗試填一題就直接做儲存</a:t>
            </a:r>
            <a:r>
              <a: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，成功後再繼續填寫。</a:t>
            </a:r>
            <a:endParaRPr lang="en-US" altLang="zh-TW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indent="-357188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為避免系統閒置過久，建議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在填寫開始每一個小時內都做儲存</a:t>
            </a:r>
            <a:r>
              <a: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  <a:endParaRPr lang="en-US" altLang="zh-TW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indent="-357188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儲存時，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一定要填寫正確的</a:t>
            </a:r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地址</a:t>
            </a:r>
            <a:r>
              <a: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，否則將收不到儲存成功的電子郵件，導致無法上網續填。</a:t>
            </a:r>
            <a:endParaRPr lang="en-US" altLang="zh-TW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indent="-357188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若無法收不到成功儲存的電子郵件，建議可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先至垃圾信箱查看</a:t>
            </a:r>
            <a:r>
              <a: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。若確定沒收到電子郵件，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請聯絡我們尋求協助</a:t>
            </a:r>
            <a:r>
              <a:rPr lang="zh-TW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indent="-357188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問卷中的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每一個空格都必須要填寫</a:t>
            </a:r>
            <a:r>
              <a: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，有疑慮者，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可填「</a:t>
            </a:r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」（必須填數字者適用），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或「不確定」</a:t>
            </a:r>
            <a:r>
              <a: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（可填寫文字者適用）。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8BDB2E6-706E-499D-9163-707B44948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78B-0E0F-4801-AEED-3ADB30AE30B0}" type="slidenum">
              <a:rPr lang="zh-TW" altLang="en-US" smtClean="0"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04854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1208A99-7175-47E9-BC30-8F49F1D68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78B-0E0F-4801-AEED-3ADB30AE30B0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AEE7BC9-F67D-4411-9DA5-839BBACE253C}"/>
              </a:ext>
            </a:extLst>
          </p:cNvPr>
          <p:cNvSpPr/>
          <p:nvPr/>
        </p:nvSpPr>
        <p:spPr>
          <a:xfrm>
            <a:off x="776139" y="521615"/>
            <a:ext cx="10771695" cy="463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lnSpc>
                <a:spcPct val="110000"/>
              </a:lnSpc>
              <a:spcBef>
                <a:spcPts val="1200"/>
              </a:spcBef>
            </a:pP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zh-TW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出現任何系統問題（例如整個頁面反白），建議可將填到一半的問卷</a:t>
            </a:r>
            <a:r>
              <a:rPr lang="zh-TW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先做儲存</a:t>
            </a:r>
            <a:r>
              <a:rPr lang="zh-TW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，並</a:t>
            </a:r>
            <a:r>
              <a:rPr lang="zh-TW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關機</a:t>
            </a:r>
            <a:r>
              <a:rPr lang="en-US" altLang="zh-TW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TW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秒鐘後再開機</a:t>
            </a:r>
            <a:r>
              <a:rPr lang="zh-TW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indent="-357188">
              <a:lnSpc>
                <a:spcPct val="110000"/>
              </a:lnSpc>
              <a:spcBef>
                <a:spcPts val="1200"/>
              </a:spcBef>
            </a:pP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zh-TW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若持續遇到系統問題，建議可致電我們提供資訊，本團隊會有</a:t>
            </a:r>
            <a:r>
              <a:rPr lang="zh-TW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專人代為上網填寫。</a:t>
            </a:r>
            <a:endParaRPr lang="en-US" altLang="zh-TW" sz="2800" b="1" dirty="0">
              <a:solidFill>
                <a:srgbClr val="FF0000"/>
              </a:solidFill>
            </a:endParaRPr>
          </a:p>
          <a:p>
            <a:pPr marL="357188" indent="-357188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zh-TW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若因故無法完成網頁問卷，建議可在網站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https://jthuang.video.nccu.edu.tw/media/s/RymfvT</a:t>
            </a:r>
            <a:r>
              <a:rPr lang="zh-TW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下載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zh-TW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檔問卷，填好問卷後可以</a:t>
            </a:r>
            <a:r>
              <a:rPr lang="zh-TW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傳真</a:t>
            </a:r>
            <a:r>
              <a:rPr lang="en-US" altLang="zh-TW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02-29387574</a:t>
            </a:r>
            <a:r>
              <a:rPr lang="zh-TW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以電郵寄至</a:t>
            </a:r>
            <a:r>
              <a:rPr lang="en-US" altLang="zh-TW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moea1102@nccu.edu.tw</a:t>
            </a:r>
            <a:r>
              <a:rPr lang="zh-TW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zh-TW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郵寄至國立政治大學財政學系許家湋先生收</a:t>
            </a:r>
            <a:r>
              <a:rPr lang="zh-TW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257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57DDC1-027C-4046-9A7C-43A54E4C5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b="1" dirty="0"/>
              <a:t>目  次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88A90A7-5DEC-4119-8211-0C896E989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825625"/>
            <a:ext cx="1156716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一、如何儲存未完成問卷？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.................................................3</a:t>
            </a:r>
          </a:p>
          <a:p>
            <a:pPr marL="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二、如何開啟已存資料繼續填寫問卷？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…………….……5</a:t>
            </a:r>
            <a:endParaRPr lang="zh-TW" altLang="en-US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三、如何避免產生填答未完成而無法送出問卷？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……….8</a:t>
            </a:r>
          </a:p>
          <a:p>
            <a:pPr marL="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四、建議事項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……………………………….........………..14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CB60DBB-55DC-4836-BEC4-AE259A91B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78B-0E0F-4801-AEED-3ADB30AE30B0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5701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88BA16-FCCD-434E-9DE5-C02EF47C7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一、如何儲存未完成問卷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9EF2163D-6A2C-4421-B54B-45520DDF49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05" t="13883" r="36764" b="68659"/>
          <a:stretch/>
        </p:blipFill>
        <p:spPr>
          <a:xfrm>
            <a:off x="3895302" y="1424723"/>
            <a:ext cx="7171546" cy="117566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C742285-B233-4F4A-AB3C-D34C976AC276}"/>
              </a:ext>
            </a:extLst>
          </p:cNvPr>
          <p:cNvSpPr/>
          <p:nvPr/>
        </p:nvSpPr>
        <p:spPr>
          <a:xfrm>
            <a:off x="5366491" y="2080242"/>
            <a:ext cx="810705" cy="3693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9D72BBF-05B5-4F77-BBD8-C008FE55171B}"/>
              </a:ext>
            </a:extLst>
          </p:cNvPr>
          <p:cNvSpPr txBox="1"/>
          <p:nvPr/>
        </p:nvSpPr>
        <p:spPr>
          <a:xfrm>
            <a:off x="91184" y="1491584"/>
            <a:ext cx="3804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Step</a:t>
            </a:r>
            <a:r>
              <a:rPr lang="zh-TW" altLang="en-US" sz="2400" dirty="0"/>
              <a:t> </a:t>
            </a:r>
            <a:r>
              <a:rPr lang="en-US" altLang="zh-TW" sz="2400" dirty="0"/>
              <a:t>1</a:t>
            </a:r>
            <a:r>
              <a:rPr lang="zh-TW" altLang="en-US" sz="2400" dirty="0"/>
              <a:t>：點選上方</a:t>
            </a:r>
            <a:r>
              <a:rPr lang="zh-TW" altLang="en-US" sz="2400" b="1" dirty="0">
                <a:solidFill>
                  <a:srgbClr val="FF0000"/>
                </a:solidFill>
              </a:rPr>
              <a:t>等會再寫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59502A4-E15E-4BB2-A038-287BD847A64D}"/>
              </a:ext>
            </a:extLst>
          </p:cNvPr>
          <p:cNvSpPr txBox="1"/>
          <p:nvPr/>
        </p:nvSpPr>
        <p:spPr>
          <a:xfrm>
            <a:off x="91184" y="3544906"/>
            <a:ext cx="3427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Step</a:t>
            </a:r>
            <a:r>
              <a:rPr lang="zh-TW" altLang="en-US" sz="2400" dirty="0"/>
              <a:t> </a:t>
            </a:r>
            <a:r>
              <a:rPr lang="en-US" altLang="zh-TW" sz="2400" dirty="0"/>
              <a:t>2</a:t>
            </a:r>
            <a:r>
              <a:rPr lang="zh-TW" altLang="en-US" sz="2400" dirty="0"/>
              <a:t>：完成跳出之表格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F2B5A3F-70F2-48D9-9713-F4077C46EA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40" t="30928" r="20592" b="5292"/>
          <a:stretch/>
        </p:blipFill>
        <p:spPr>
          <a:xfrm>
            <a:off x="3423919" y="2762229"/>
            <a:ext cx="7216679" cy="394875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EAC81AE6-B8F4-450B-A127-A2D656511ECB}"/>
              </a:ext>
            </a:extLst>
          </p:cNvPr>
          <p:cNvSpPr txBox="1"/>
          <p:nvPr/>
        </p:nvSpPr>
        <p:spPr>
          <a:xfrm>
            <a:off x="4840538" y="5872899"/>
            <a:ext cx="7468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最重要的部分</a:t>
            </a:r>
            <a:r>
              <a:rPr lang="en-US" altLang="zh-TW" b="1" dirty="0">
                <a:solidFill>
                  <a:srgbClr val="FF0000"/>
                </a:solidFill>
              </a:rPr>
              <a:t>!</a:t>
            </a:r>
            <a:r>
              <a:rPr lang="zh-TW" altLang="en-US" b="1" dirty="0">
                <a:solidFill>
                  <a:srgbClr val="0070C0"/>
                </a:solidFill>
              </a:rPr>
              <a:t> 決定填到一半的問卷要寄到哪個信箱，</a:t>
            </a:r>
            <a:r>
              <a:rPr lang="zh-TW" altLang="en-US" b="1" dirty="0">
                <a:solidFill>
                  <a:srgbClr val="FF0000"/>
                </a:solidFill>
              </a:rPr>
              <a:t>一定要填寫正確</a:t>
            </a:r>
            <a:r>
              <a:rPr lang="zh-TW" altLang="en-US" b="1" dirty="0">
                <a:solidFill>
                  <a:srgbClr val="0070C0"/>
                </a:solidFill>
              </a:rPr>
              <a:t>！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042B7C0-0B6B-4E44-BFF0-8E90F5D536E1}"/>
              </a:ext>
            </a:extLst>
          </p:cNvPr>
          <p:cNvSpPr txBox="1"/>
          <p:nvPr/>
        </p:nvSpPr>
        <p:spPr>
          <a:xfrm>
            <a:off x="4840538" y="5352256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0070C0"/>
                </a:solidFill>
              </a:rPr>
              <a:t>選擇自己方便記憶的密碼，無特別規定格式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CEE2153-D5FC-4448-9268-5546780AF426}"/>
              </a:ext>
            </a:extLst>
          </p:cNvPr>
          <p:cNvSpPr/>
          <p:nvPr/>
        </p:nvSpPr>
        <p:spPr>
          <a:xfrm>
            <a:off x="3469639" y="5788057"/>
            <a:ext cx="1295646" cy="4541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F59F2D2-287F-4EB1-9FE9-52A40C527A51}"/>
              </a:ext>
            </a:extLst>
          </p:cNvPr>
          <p:cNvSpPr txBox="1"/>
          <p:nvPr/>
        </p:nvSpPr>
        <p:spPr>
          <a:xfrm>
            <a:off x="4764547" y="634689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0070C0"/>
                </a:solidFill>
              </a:rPr>
              <a:t>完成後按下儲存</a:t>
            </a: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90B24D2C-F575-44C1-97C8-C7E31CB967EB}"/>
              </a:ext>
            </a:extLst>
          </p:cNvPr>
          <p:cNvCxnSpPr>
            <a:cxnSpLocks/>
          </p:cNvCxnSpPr>
          <p:nvPr/>
        </p:nvCxnSpPr>
        <p:spPr>
          <a:xfrm>
            <a:off x="6433198" y="6539939"/>
            <a:ext cx="3931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E64C5CA5-3FD2-4344-9716-86AAB3A2E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78B-0E0F-4801-AEED-3ADB30AE30B0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7560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54DCD02B-2DC1-4FD2-81C4-DE452ED013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35" t="27629" r="23995" b="23849"/>
          <a:stretch/>
        </p:blipFill>
        <p:spPr>
          <a:xfrm>
            <a:off x="669303" y="886120"/>
            <a:ext cx="6787300" cy="3327661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637928C2-7644-4F67-BDF6-9FC5488CC72C}"/>
              </a:ext>
            </a:extLst>
          </p:cNvPr>
          <p:cNvSpPr txBox="1"/>
          <p:nvPr/>
        </p:nvSpPr>
        <p:spPr>
          <a:xfrm>
            <a:off x="669303" y="414779"/>
            <a:ext cx="4042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Step</a:t>
            </a:r>
            <a:r>
              <a:rPr lang="zh-TW" altLang="en-US" sz="2400" dirty="0"/>
              <a:t> </a:t>
            </a:r>
            <a:r>
              <a:rPr lang="en-US" altLang="zh-TW" sz="2400" dirty="0"/>
              <a:t>3</a:t>
            </a:r>
            <a:r>
              <a:rPr lang="zh-TW" altLang="en-US" sz="2400" dirty="0"/>
              <a:t>：跳出</a:t>
            </a:r>
            <a:r>
              <a:rPr lang="zh-TW" altLang="en-US" sz="2400" b="1" dirty="0">
                <a:solidFill>
                  <a:srgbClr val="FF0000"/>
                </a:solidFill>
              </a:rPr>
              <a:t>成功儲存</a:t>
            </a:r>
            <a:r>
              <a:rPr lang="zh-TW" altLang="en-US" sz="2400" dirty="0"/>
              <a:t>的視窗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EDB131C-0C0E-4599-8441-AD4FA0B164E8}"/>
              </a:ext>
            </a:extLst>
          </p:cNvPr>
          <p:cNvSpPr txBox="1"/>
          <p:nvPr/>
        </p:nvSpPr>
        <p:spPr>
          <a:xfrm>
            <a:off x="669303" y="4590854"/>
            <a:ext cx="9671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Step</a:t>
            </a:r>
            <a:r>
              <a:rPr lang="zh-TW" altLang="en-US" sz="2400" dirty="0"/>
              <a:t> </a:t>
            </a:r>
            <a:r>
              <a:rPr lang="en-US" altLang="zh-TW" sz="2400" dirty="0"/>
              <a:t>4</a:t>
            </a:r>
            <a:r>
              <a:rPr lang="zh-TW" altLang="en-US" sz="2400" dirty="0"/>
              <a:t>：確認</a:t>
            </a:r>
            <a:r>
              <a:rPr lang="zh-TW" altLang="en-US" sz="2400" b="1" dirty="0">
                <a:solidFill>
                  <a:srgbClr val="FF0000"/>
                </a:solidFill>
              </a:rPr>
              <a:t>收到電子郵件後</a:t>
            </a:r>
            <a:r>
              <a:rPr lang="zh-TW" altLang="en-US" sz="2400" dirty="0"/>
              <a:t>再把問卷的網頁關掉！（需等待</a:t>
            </a:r>
            <a:r>
              <a:rPr lang="en-US" altLang="zh-TW" sz="2400" dirty="0"/>
              <a:t>1~2</a:t>
            </a:r>
            <a:r>
              <a:rPr lang="zh-TW" altLang="en-US" sz="2400" dirty="0"/>
              <a:t>分鐘）</a:t>
            </a:r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C50ABC79-8C47-4D09-9D13-CFF7953FD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78B-0E0F-4801-AEED-3ADB30AE30B0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96F8BF1E-334D-4356-AEAE-719260DAF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03" y="5238353"/>
            <a:ext cx="9554908" cy="134883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539F6DF4-55C0-4078-8367-40ABA6F1CA8A}"/>
              </a:ext>
            </a:extLst>
          </p:cNvPr>
          <p:cNvSpPr/>
          <p:nvPr/>
        </p:nvSpPr>
        <p:spPr>
          <a:xfrm>
            <a:off x="3273552" y="5532395"/>
            <a:ext cx="6775703" cy="2923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266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>
            <a:extLst>
              <a:ext uri="{FF2B5EF4-FFF2-40B4-BE49-F238E27FC236}">
                <a16:creationId xmlns:a16="http://schemas.microsoft.com/office/drawing/2014/main" id="{CE4DCBBE-7008-4639-832C-7AF15CE4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4" y="1270558"/>
            <a:ext cx="10515600" cy="733859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rgbClr val="0070C0"/>
                </a:solidFill>
              </a:rPr>
              <a:t>方法一：利用收到的電子郵件</a:t>
            </a: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8E388A54-76ED-48DA-A7AA-E5012BFAC7AD}"/>
              </a:ext>
            </a:extLst>
          </p:cNvPr>
          <p:cNvSpPr txBox="1">
            <a:spLocks/>
          </p:cNvSpPr>
          <p:nvPr/>
        </p:nvSpPr>
        <p:spPr>
          <a:xfrm>
            <a:off x="435864" y="280445"/>
            <a:ext cx="10515600" cy="1096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</a:rPr>
              <a:t>二、如何開啟已存資料繼續填寫問卷？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5E269C3-9A7B-4E0A-8D0C-0126AF0E5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78B-0E0F-4801-AEED-3ADB30AE30B0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06AFCFF-1A5F-4993-AC92-93B293FEB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29" y="2004417"/>
            <a:ext cx="11050542" cy="4591691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3EB3BF9C-381F-48AB-B5F1-F5C1B7484258}"/>
              </a:ext>
            </a:extLst>
          </p:cNvPr>
          <p:cNvSpPr txBox="1"/>
          <p:nvPr/>
        </p:nvSpPr>
        <p:spPr>
          <a:xfrm>
            <a:off x="5759078" y="5728706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0070C0"/>
                </a:solidFill>
              </a:rPr>
              <a:t>點選此連結便可以繼續完成問卷填寫</a:t>
            </a:r>
          </a:p>
        </p:txBody>
      </p:sp>
      <p:sp>
        <p:nvSpPr>
          <p:cNvPr id="12" name="箭號: 向上 11">
            <a:extLst>
              <a:ext uri="{FF2B5EF4-FFF2-40B4-BE49-F238E27FC236}">
                <a16:creationId xmlns:a16="http://schemas.microsoft.com/office/drawing/2014/main" id="{1DBC4F8B-8CF1-4A55-AA56-B271059AD0C1}"/>
              </a:ext>
            </a:extLst>
          </p:cNvPr>
          <p:cNvSpPr/>
          <p:nvPr/>
        </p:nvSpPr>
        <p:spPr>
          <a:xfrm>
            <a:off x="7351776" y="5047488"/>
            <a:ext cx="265176" cy="68121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4144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8C4D8DA-7F7B-4B53-AF8C-45410F5AA7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96" r="35825" b="68660"/>
          <a:stretch/>
        </p:blipFill>
        <p:spPr>
          <a:xfrm>
            <a:off x="707011" y="1842274"/>
            <a:ext cx="7824247" cy="1168923"/>
          </a:xfrm>
          <a:prstGeom prst="rect">
            <a:avLst/>
          </a:prstGeom>
        </p:spPr>
      </p:pic>
      <p:sp>
        <p:nvSpPr>
          <p:cNvPr id="4" name="標題 3">
            <a:extLst>
              <a:ext uri="{FF2B5EF4-FFF2-40B4-BE49-F238E27FC236}">
                <a16:creationId xmlns:a16="http://schemas.microsoft.com/office/drawing/2014/main" id="{F8F7C8CE-5472-4E3A-AEC9-D9D74781D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888" y="874126"/>
            <a:ext cx="10515600" cy="727466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rgbClr val="0070C0"/>
                </a:solidFill>
              </a:rPr>
              <a:t>方法二：點選「</a:t>
            </a:r>
            <a:r>
              <a:rPr lang="zh-TW" altLang="en-US" sz="3200" b="1" dirty="0">
                <a:solidFill>
                  <a:srgbClr val="FF0000"/>
                </a:solidFill>
              </a:rPr>
              <a:t>載入未完成問卷</a:t>
            </a:r>
            <a:r>
              <a:rPr lang="zh-TW" altLang="en-US" sz="3200" b="1" dirty="0">
                <a:solidFill>
                  <a:srgbClr val="0070C0"/>
                </a:solidFill>
              </a:rPr>
              <a:t>」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DCC8CA4-909E-4681-8A11-C440FA820DA4}"/>
              </a:ext>
            </a:extLst>
          </p:cNvPr>
          <p:cNvSpPr/>
          <p:nvPr/>
        </p:nvSpPr>
        <p:spPr>
          <a:xfrm>
            <a:off x="1084082" y="2507531"/>
            <a:ext cx="1263192" cy="3881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2F651D9-3215-4146-A36F-D78867F69F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2" t="27629" r="3582" b="19038"/>
          <a:stretch/>
        </p:blipFill>
        <p:spPr>
          <a:xfrm>
            <a:off x="443059" y="3429000"/>
            <a:ext cx="9464512" cy="3052561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1E27B92B-6C4C-4792-9D51-68CD58FBB316}"/>
              </a:ext>
            </a:extLst>
          </p:cNvPr>
          <p:cNvSpPr txBox="1"/>
          <p:nvPr/>
        </p:nvSpPr>
        <p:spPr>
          <a:xfrm>
            <a:off x="2912882" y="3799002"/>
            <a:ext cx="5569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0070C0"/>
                </a:solidFill>
              </a:rPr>
              <a:t>完成此表格填寫後按下</a:t>
            </a:r>
            <a:r>
              <a:rPr lang="zh-TW" altLang="en-US" b="1" dirty="0">
                <a:solidFill>
                  <a:srgbClr val="FF0000"/>
                </a:solidFill>
              </a:rPr>
              <a:t>載入問卷</a:t>
            </a:r>
            <a:r>
              <a:rPr lang="zh-TW" altLang="en-US" b="1" dirty="0">
                <a:solidFill>
                  <a:srgbClr val="0070C0"/>
                </a:solidFill>
              </a:rPr>
              <a:t>，即可繼續完成問卷</a:t>
            </a:r>
            <a:r>
              <a:rPr lang="en-US" altLang="zh-TW" b="1" dirty="0">
                <a:solidFill>
                  <a:srgbClr val="0070C0"/>
                </a:solidFill>
              </a:rPr>
              <a:t>!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B610A55-FD9D-47AC-9D02-3604E0DB10BC}"/>
              </a:ext>
            </a:extLst>
          </p:cNvPr>
          <p:cNvSpPr/>
          <p:nvPr/>
        </p:nvSpPr>
        <p:spPr>
          <a:xfrm>
            <a:off x="4469876" y="5712643"/>
            <a:ext cx="1214487" cy="4840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A8958A3-796A-4DE2-90C9-004DDF44C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78B-0E0F-4801-AEED-3ADB30AE30B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410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81E3BBE-6BD3-430C-8F6B-6C7A4868FB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96" r="35825" b="68660"/>
          <a:stretch/>
        </p:blipFill>
        <p:spPr>
          <a:xfrm>
            <a:off x="939731" y="2677313"/>
            <a:ext cx="7824247" cy="1168923"/>
          </a:xfrm>
          <a:prstGeom prst="rect">
            <a:avLst/>
          </a:prstGeom>
        </p:spPr>
      </p:pic>
      <p:sp>
        <p:nvSpPr>
          <p:cNvPr id="4" name="矩形: 圓角 3">
            <a:extLst>
              <a:ext uri="{FF2B5EF4-FFF2-40B4-BE49-F238E27FC236}">
                <a16:creationId xmlns:a16="http://schemas.microsoft.com/office/drawing/2014/main" id="{E987BE5C-89E4-423A-8100-25B0936146BF}"/>
              </a:ext>
            </a:extLst>
          </p:cNvPr>
          <p:cNvSpPr/>
          <p:nvPr/>
        </p:nvSpPr>
        <p:spPr>
          <a:xfrm>
            <a:off x="3394062" y="3261774"/>
            <a:ext cx="2253006" cy="49962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B572398-8903-4F7F-97BA-2E7F01EAD813}"/>
              </a:ext>
            </a:extLst>
          </p:cNvPr>
          <p:cNvSpPr txBox="1"/>
          <p:nvPr/>
        </p:nvSpPr>
        <p:spPr>
          <a:xfrm>
            <a:off x="2889504" y="858899"/>
            <a:ext cx="81269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</a:rPr>
              <a:t>注意！</a:t>
            </a:r>
            <a:r>
              <a:rPr lang="zh-TW" altLang="en-US" sz="3200" b="1" dirty="0">
                <a:solidFill>
                  <a:srgbClr val="0070C0"/>
                </a:solidFill>
              </a:rPr>
              <a:t>若按下離開並清除問卷填答結果，之前儲存的結果都會</a:t>
            </a:r>
            <a:r>
              <a:rPr lang="zh-TW" altLang="en-US" sz="3200" b="1" dirty="0">
                <a:solidFill>
                  <a:srgbClr val="FF0000"/>
                </a:solidFill>
              </a:rPr>
              <a:t>全部消失喔！</a:t>
            </a:r>
          </a:p>
        </p:txBody>
      </p:sp>
      <p:sp>
        <p:nvSpPr>
          <p:cNvPr id="2" name="爆炸: 八角 1">
            <a:extLst>
              <a:ext uri="{FF2B5EF4-FFF2-40B4-BE49-F238E27FC236}">
                <a16:creationId xmlns:a16="http://schemas.microsoft.com/office/drawing/2014/main" id="{544EE4F8-F9C1-47C8-911A-6CC4CC086D6A}"/>
              </a:ext>
            </a:extLst>
          </p:cNvPr>
          <p:cNvSpPr/>
          <p:nvPr/>
        </p:nvSpPr>
        <p:spPr>
          <a:xfrm>
            <a:off x="349016" y="547717"/>
            <a:ext cx="2540488" cy="169479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>
                <a:solidFill>
                  <a:schemeClr val="bg1"/>
                </a:solidFill>
              </a:rPr>
              <a:t>注意！</a:t>
            </a:r>
            <a:endParaRPr lang="zh-TW" altLang="en-US" sz="4800" dirty="0">
              <a:solidFill>
                <a:schemeClr val="bg1"/>
              </a:solidFill>
            </a:endParaRPr>
          </a:p>
        </p:txBody>
      </p:sp>
      <p:sp>
        <p:nvSpPr>
          <p:cNvPr id="13" name="箭號: 向下 12">
            <a:extLst>
              <a:ext uri="{FF2B5EF4-FFF2-40B4-BE49-F238E27FC236}">
                <a16:creationId xmlns:a16="http://schemas.microsoft.com/office/drawing/2014/main" id="{7A0E8409-2380-4C3C-AF3A-9CF42BE33ED9}"/>
              </a:ext>
            </a:extLst>
          </p:cNvPr>
          <p:cNvSpPr/>
          <p:nvPr/>
        </p:nvSpPr>
        <p:spPr>
          <a:xfrm>
            <a:off x="5111496" y="3811042"/>
            <a:ext cx="429768" cy="4996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60D98C1D-F5A5-4D14-B060-9A3EF9C27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825" y="4310663"/>
            <a:ext cx="9402487" cy="2314898"/>
          </a:xfrm>
          <a:prstGeom prst="rect">
            <a:avLst/>
          </a:prstGeom>
        </p:spPr>
      </p:pic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634D9C1B-0544-4A2D-A5A7-C50E3DA175B6}"/>
              </a:ext>
            </a:extLst>
          </p:cNvPr>
          <p:cNvSpPr/>
          <p:nvPr/>
        </p:nvSpPr>
        <p:spPr>
          <a:xfrm>
            <a:off x="6336792" y="5760720"/>
            <a:ext cx="1280160" cy="43891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投影片編號版面配置區 17">
            <a:extLst>
              <a:ext uri="{FF2B5EF4-FFF2-40B4-BE49-F238E27FC236}">
                <a16:creationId xmlns:a16="http://schemas.microsoft.com/office/drawing/2014/main" id="{D62C0B5B-193B-4D74-8616-3FD670257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78B-0E0F-4801-AEED-3ADB30AE30B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2276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2FDD9E-658A-4D62-B5EF-1E9547EC4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79500" indent="-1079500"/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</a:rPr>
              <a:t>三、如何避免產生</a:t>
            </a:r>
            <a:r>
              <a:rPr lang="zh-TW" altLang="en-US" b="1" dirty="0">
                <a:solidFill>
                  <a:srgbClr val="FF0000"/>
                </a:solidFill>
              </a:rPr>
              <a:t>填答未完成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</a:rPr>
              <a:t>而</a:t>
            </a:r>
            <a:r>
              <a:rPr lang="zh-TW" altLang="en-US" b="1" dirty="0">
                <a:solidFill>
                  <a:srgbClr val="FF0000"/>
                </a:solidFill>
              </a:rPr>
              <a:t>無法送出問卷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</a:rPr>
              <a:t>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F3FC460-B5C7-4F0D-AD58-4FABD5365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424" y="2148840"/>
            <a:ext cx="8455152" cy="64008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200" b="1" dirty="0">
                <a:solidFill>
                  <a:srgbClr val="FF0000"/>
                </a:solidFill>
              </a:rPr>
              <a:t>當填答未完成，就按送出，會跳出此視窗</a:t>
            </a:r>
            <a:endParaRPr lang="en-US" altLang="zh-TW" sz="3200" b="1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D7BDF8B-71BB-417E-AF89-F568BA42BA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44" t="29278" r="20439" b="22611"/>
          <a:stretch/>
        </p:blipFill>
        <p:spPr>
          <a:xfrm>
            <a:off x="1996502" y="2835592"/>
            <a:ext cx="7183225" cy="3299383"/>
          </a:xfrm>
          <a:prstGeom prst="rect">
            <a:avLst/>
          </a:prstGeo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8FAE9BE-CC25-438B-9F35-BB696AB01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78B-0E0F-4801-AEED-3ADB30AE30B0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7765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F6046E98-1C68-47F0-995B-203B78CB0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38" t="44536" r="4098" b="21650"/>
          <a:stretch/>
        </p:blipFill>
        <p:spPr>
          <a:xfrm>
            <a:off x="838200" y="3811581"/>
            <a:ext cx="10515600" cy="215148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16CB90E-0C6E-425A-909B-A17A84BEBE19}"/>
              </a:ext>
            </a:extLst>
          </p:cNvPr>
          <p:cNvSpPr/>
          <p:nvPr/>
        </p:nvSpPr>
        <p:spPr>
          <a:xfrm>
            <a:off x="1122094" y="717499"/>
            <a:ext cx="88087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spcBef>
                <a:spcPts val="1200"/>
              </a:spcBef>
            </a:pPr>
            <a:r>
              <a:rPr lang="en-US" altLang="zh-TW" sz="2800" b="1" dirty="0">
                <a:solidFill>
                  <a:schemeClr val="accent1"/>
                </a:solidFill>
              </a:rPr>
              <a:t>1.</a:t>
            </a:r>
            <a:r>
              <a:rPr lang="zh-TW" altLang="en-US" sz="2800" b="1" dirty="0">
                <a:solidFill>
                  <a:schemeClr val="accent1"/>
                </a:solidFill>
              </a:rPr>
              <a:t> 請注意每個題目的</a:t>
            </a:r>
            <a:r>
              <a:rPr lang="zh-TW" altLang="en-US" sz="2800" b="1" dirty="0">
                <a:solidFill>
                  <a:srgbClr val="FF0000"/>
                </a:solidFill>
              </a:rPr>
              <a:t>指示會有所不同</a:t>
            </a:r>
            <a:r>
              <a:rPr lang="zh-TW" altLang="en-US" sz="2800" b="1" dirty="0">
                <a:solidFill>
                  <a:schemeClr val="accent1"/>
                </a:solidFill>
              </a:rPr>
              <a:t>！</a:t>
            </a:r>
          </a:p>
          <a:p>
            <a:pPr marL="357188" indent="-357188">
              <a:spcBef>
                <a:spcPts val="1200"/>
              </a:spcBef>
            </a:pPr>
            <a:r>
              <a:rPr lang="en-US" altLang="zh-TW" sz="2800" b="1" dirty="0">
                <a:solidFill>
                  <a:schemeClr val="accent1"/>
                </a:solidFill>
              </a:rPr>
              <a:t>2. </a:t>
            </a:r>
            <a:r>
              <a:rPr lang="zh-TW" altLang="en-US" sz="2800" b="1" dirty="0">
                <a:solidFill>
                  <a:srgbClr val="FF0000"/>
                </a:solidFill>
              </a:rPr>
              <a:t>＊</a:t>
            </a:r>
            <a:r>
              <a:rPr lang="zh-TW" altLang="en-US" sz="2800" b="1" dirty="0">
                <a:solidFill>
                  <a:schemeClr val="accent1"/>
                </a:solidFill>
              </a:rPr>
              <a:t>代表為必填的題目！</a:t>
            </a:r>
            <a:endParaRPr lang="en-US" altLang="zh-TW" sz="2800" b="1" dirty="0">
              <a:solidFill>
                <a:schemeClr val="accent1"/>
              </a:solidFill>
            </a:endParaRPr>
          </a:p>
          <a:p>
            <a:pPr marL="357188" indent="-357188">
              <a:spcBef>
                <a:spcPts val="1200"/>
              </a:spcBef>
            </a:pPr>
            <a:r>
              <a:rPr lang="en-US" altLang="zh-TW" sz="2800" b="1" dirty="0">
                <a:solidFill>
                  <a:schemeClr val="accent1"/>
                </a:solidFill>
              </a:rPr>
              <a:t>3. </a:t>
            </a:r>
            <a:r>
              <a:rPr lang="zh-TW" altLang="en-US" sz="2800" b="1" dirty="0">
                <a:solidFill>
                  <a:schemeClr val="accent1"/>
                </a:solidFill>
              </a:rPr>
              <a:t>請注意：若有「</a:t>
            </a:r>
            <a:r>
              <a:rPr lang="zh-TW" altLang="en-US" sz="2800" b="1" dirty="0">
                <a:solidFill>
                  <a:srgbClr val="FF0000"/>
                </a:solidFill>
              </a:rPr>
              <a:t>只可輸入數字</a:t>
            </a:r>
            <a:r>
              <a:rPr lang="zh-TW" altLang="en-US" sz="2800" b="1" dirty="0">
                <a:solidFill>
                  <a:schemeClr val="accent1"/>
                </a:solidFill>
              </a:rPr>
              <a:t>」，就只能填寫數字，不能填寫文字。</a:t>
            </a:r>
            <a:endParaRPr lang="en-US" altLang="zh-TW" sz="2800" b="1" dirty="0">
              <a:solidFill>
                <a:schemeClr val="accent1"/>
              </a:solidFill>
            </a:endParaRPr>
          </a:p>
          <a:p>
            <a:pPr marL="357188" indent="-357188">
              <a:spcBef>
                <a:spcPts val="1200"/>
              </a:spcBef>
            </a:pPr>
            <a:r>
              <a:rPr lang="en-US" altLang="zh-TW" sz="2800" b="1" dirty="0">
                <a:solidFill>
                  <a:schemeClr val="accent1"/>
                </a:solidFill>
              </a:rPr>
              <a:t>4. </a:t>
            </a:r>
            <a:r>
              <a:rPr lang="zh-TW" altLang="en-US" sz="2800" b="1" dirty="0">
                <a:solidFill>
                  <a:srgbClr val="FF0000"/>
                </a:solidFill>
              </a:rPr>
              <a:t>格子絕對不能空白</a:t>
            </a:r>
            <a:r>
              <a:rPr lang="zh-TW" altLang="en-US" sz="2800" b="1" dirty="0">
                <a:solidFill>
                  <a:schemeClr val="accent1"/>
                </a:solidFill>
              </a:rPr>
              <a:t>。例如：若無傳真機號碼可填</a:t>
            </a:r>
            <a:r>
              <a:rPr lang="en-US" altLang="zh-TW" sz="2800" b="1" dirty="0">
                <a:solidFill>
                  <a:schemeClr val="accent1"/>
                </a:solidFill>
              </a:rPr>
              <a:t>0</a:t>
            </a:r>
            <a:r>
              <a:rPr lang="zh-TW" altLang="en-US" sz="2800" b="1" dirty="0">
                <a:solidFill>
                  <a:schemeClr val="accent1"/>
                </a:solidFill>
              </a:rPr>
              <a:t>，後續我們會再用電話向貴公司詢問。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D4B9B4D-B86A-4C24-A778-5075DE5E2206}"/>
              </a:ext>
            </a:extLst>
          </p:cNvPr>
          <p:cNvSpPr/>
          <p:nvPr/>
        </p:nvSpPr>
        <p:spPr>
          <a:xfrm>
            <a:off x="5526454" y="4494131"/>
            <a:ext cx="1648969" cy="5259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E8FB064-0B8E-4D4C-A339-72A2282C1EC6}"/>
              </a:ext>
            </a:extLst>
          </p:cNvPr>
          <p:cNvSpPr/>
          <p:nvPr/>
        </p:nvSpPr>
        <p:spPr>
          <a:xfrm>
            <a:off x="1088843" y="4239410"/>
            <a:ext cx="259234" cy="5094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BD3F6091-BE0A-41D4-899C-F921B322F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78B-0E0F-4801-AEED-3ADB30AE30B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3941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786</Words>
  <Application>Microsoft Office PowerPoint</Application>
  <PresentationFormat>寬螢幕</PresentationFormat>
  <Paragraphs>61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1" baseType="lpstr">
      <vt:lpstr>新細明體</vt:lpstr>
      <vt:lpstr>Arial</vt:lpstr>
      <vt:lpstr>Calibri</vt:lpstr>
      <vt:lpstr>Calibri Light</vt:lpstr>
      <vt:lpstr>Times New Roman</vt:lpstr>
      <vt:lpstr>Office 佈景主題</vt:lpstr>
      <vt:lpstr>經濟部投資審議委員會  2022年投資事業營運狀況調查表</vt:lpstr>
      <vt:lpstr>目  次</vt:lpstr>
      <vt:lpstr>一、如何儲存未完成問卷?</vt:lpstr>
      <vt:lpstr>PowerPoint 簡報</vt:lpstr>
      <vt:lpstr>方法一：利用收到的電子郵件</vt:lpstr>
      <vt:lpstr>方法二：點選「載入未完成問卷」</vt:lpstr>
      <vt:lpstr>PowerPoint 簡報</vt:lpstr>
      <vt:lpstr>三、如何避免產生填答未完成而無法送出問卷？</vt:lpstr>
      <vt:lpstr>PowerPoint 簡報</vt:lpstr>
      <vt:lpstr>PowerPoint 簡報</vt:lpstr>
      <vt:lpstr>PowerPoint 簡報</vt:lpstr>
      <vt:lpstr>PowerPoint 簡報</vt:lpstr>
      <vt:lpstr>PowerPoint 簡報</vt:lpstr>
      <vt:lpstr>四、建議事項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Rossana</dc:creator>
  <cp:lastModifiedBy>anonymous</cp:lastModifiedBy>
  <cp:revision>49</cp:revision>
  <dcterms:created xsi:type="dcterms:W3CDTF">2022-06-14T13:56:45Z</dcterms:created>
  <dcterms:modified xsi:type="dcterms:W3CDTF">2023-05-01T01:45:01Z</dcterms:modified>
</cp:coreProperties>
</file>